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57" r:id="rId4"/>
    <p:sldId id="259" r:id="rId5"/>
    <p:sldId id="272" r:id="rId6"/>
    <p:sldId id="273" r:id="rId7"/>
    <p:sldId id="276" r:id="rId8"/>
    <p:sldId id="277" r:id="rId9"/>
    <p:sldId id="278" r:id="rId10"/>
    <p:sldId id="280" r:id="rId11"/>
    <p:sldId id="290" r:id="rId12"/>
    <p:sldId id="281" r:id="rId13"/>
    <p:sldId id="285" r:id="rId14"/>
    <p:sldId id="286" r:id="rId15"/>
    <p:sldId id="282" r:id="rId16"/>
    <p:sldId id="288" r:id="rId17"/>
    <p:sldId id="283" r:id="rId18"/>
    <p:sldId id="289" r:id="rId19"/>
    <p:sldId id="284" r:id="rId20"/>
    <p:sldId id="25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E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66" d="100"/>
          <a:sy n="66" d="100"/>
        </p:scale>
        <p:origin x="-258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iPe1OiKQuk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pixabay.com/static/uploads/photo/2011/02/06/21/57/speedo-4781_64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IB Physics: Chapter 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Lesson 5: Uncertainty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29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from Multiple readings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64207" y="2757787"/>
                <a:ext cx="11192365" cy="3599316"/>
              </a:xfrm>
            </p:spPr>
            <p:txBody>
              <a:bodyPr>
                <a:normAutofit fontScale="92500" lnSpcReduction="20000"/>
              </a:bodyPr>
              <a:lstStyle/>
              <a:p>
                <a:pPr marL="928116" lvl="1" indent="-342900"/>
                <a:r>
                  <a:rPr lang="en-US" dirty="0" smtClean="0"/>
                  <a:t>Uncertainty is estimated FROM data.</a:t>
                </a:r>
              </a:p>
              <a:p>
                <a:pPr marL="928116" lvl="1" indent="-342900"/>
                <a:r>
                  <a:rPr lang="en-US" dirty="0" smtClean="0"/>
                  <a:t>To get uncertainty from the data: Take half the range in your data.</a:t>
                </a:r>
              </a:p>
              <a:p>
                <a:pPr marL="928116" lvl="1" indent="-342900"/>
                <a:r>
                  <a:rPr lang="en-US" dirty="0" smtClean="0"/>
                  <a:t>Get the largest  number: 1.17</a:t>
                </a:r>
              </a:p>
              <a:p>
                <a:pPr marL="928116" lvl="1" indent="-342900"/>
                <a:r>
                  <a:rPr lang="en-US" dirty="0"/>
                  <a:t> </a:t>
                </a:r>
                <a:r>
                  <a:rPr lang="en-US" dirty="0" smtClean="0"/>
                  <a:t>     Smallest number: 1.06</a:t>
                </a:r>
              </a:p>
              <a:p>
                <a:pPr marL="928116" lvl="1" indent="-342900"/>
                <a:r>
                  <a:rPr lang="en-US" dirty="0" smtClean="0"/>
                  <a:t>Get the range….    1.17-1.07=0.11</a:t>
                </a:r>
              </a:p>
              <a:p>
                <a:pPr marL="928116" lvl="1" indent="-342900"/>
                <a:r>
                  <a:rPr lang="en-US" dirty="0" smtClean="0"/>
                  <a:t>Divide the range by 2</a:t>
                </a:r>
              </a:p>
              <a:p>
                <a:pPr marL="58521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0.11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=0.055</m:t>
                      </m:r>
                    </m:oMath>
                  </m:oMathPara>
                </a14:m>
                <a:endParaRPr lang="en-US" dirty="0" smtClean="0"/>
              </a:p>
              <a:p>
                <a:pPr marL="585216" lvl="1" indent="0">
                  <a:buNone/>
                </a:pPr>
                <a:endParaRPr lang="en-US" dirty="0" smtClean="0"/>
              </a:p>
              <a:p>
                <a:pPr marL="585216" lvl="1" indent="0">
                  <a:buNone/>
                </a:pPr>
                <a:r>
                  <a:rPr lang="en-US" dirty="0" smtClean="0"/>
                  <a:t>Put it all together and watch out for sig figs.</a:t>
                </a:r>
              </a:p>
              <a:p>
                <a:pPr marL="585216" lvl="1" indent="0">
                  <a:buNone/>
                </a:pPr>
                <a:r>
                  <a:rPr lang="en-US" dirty="0" smtClean="0"/>
                  <a:t>		1.118 </a:t>
                </a:r>
                <a:r>
                  <a:rPr lang="en-US" dirty="0"/>
                  <a:t>± </a:t>
                </a:r>
                <a:r>
                  <a:rPr lang="en-US" dirty="0" smtClean="0"/>
                  <a:t>0.055 s    (uncertainty has too many sig figs)</a:t>
                </a:r>
              </a:p>
              <a:p>
                <a:pPr marL="585216" lvl="1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	1.118 </a:t>
                </a:r>
                <a:r>
                  <a:rPr lang="en-US" dirty="0"/>
                  <a:t>± </a:t>
                </a:r>
                <a:r>
                  <a:rPr lang="en-US" dirty="0" smtClean="0"/>
                  <a:t>0.06 s    (precision of data and uncertainty don’t agree)</a:t>
                </a:r>
              </a:p>
              <a:p>
                <a:pPr marL="585216" lvl="1" indent="0">
                  <a:buNone/>
                </a:pPr>
                <a:r>
                  <a:rPr lang="en-US" dirty="0" smtClean="0"/>
                  <a:t>		</a:t>
                </a:r>
                <a:r>
                  <a:rPr lang="en-US" dirty="0"/>
                  <a:t> </a:t>
                </a:r>
                <a:r>
                  <a:rPr lang="en-US" dirty="0" smtClean="0"/>
                  <a:t>1.12 ± 0.06 </a:t>
                </a:r>
                <a:r>
                  <a:rPr lang="en-US" dirty="0"/>
                  <a:t>s  </a:t>
                </a:r>
                <a:r>
                  <a:rPr lang="en-US" dirty="0" smtClean="0"/>
                  <a:t>   Correct…</a:t>
                </a:r>
              </a:p>
              <a:p>
                <a:pPr marL="585216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4207" y="2757787"/>
                <a:ext cx="11192365" cy="3599316"/>
              </a:xfrm>
              <a:blipFill rotWithShape="0">
                <a:blip r:embed="rId2"/>
                <a:stretch>
                  <a:fillRect t="-32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042347"/>
              </p:ext>
            </p:extLst>
          </p:nvPr>
        </p:nvGraphicFramePr>
        <p:xfrm>
          <a:off x="4542972" y="1721662"/>
          <a:ext cx="7445830" cy="84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166"/>
                <a:gridCol w="1489166"/>
                <a:gridCol w="1489166"/>
                <a:gridCol w="1489166"/>
                <a:gridCol w="1489166"/>
              </a:tblGrid>
              <a:tr h="481914">
                <a:tc>
                  <a:txBody>
                    <a:bodyPr/>
                    <a:lstStyle/>
                    <a:p>
                      <a:r>
                        <a:rPr lang="en-CA" dirty="0" smtClean="0"/>
                        <a:t>Time 1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2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3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4 (s) 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5 (s)</a:t>
                      </a:r>
                      <a:endParaRPr lang="en-CA" dirty="0"/>
                    </a:p>
                  </a:txBody>
                  <a:tcPr/>
                </a:tc>
              </a:tr>
              <a:tr h="275511">
                <a:tc>
                  <a:txBody>
                    <a:bodyPr/>
                    <a:lstStyle/>
                    <a:p>
                      <a:r>
                        <a:rPr lang="en-CA" dirty="0" smtClean="0"/>
                        <a:t>1.10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1.06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1.17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44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Absolute uncertainty/Relative uncertainty/Percentage uncertainty.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 smtClean="0"/>
                  <a:t>If you have a number for example 15±3 cm.  </a:t>
                </a:r>
              </a:p>
              <a:p>
                <a:pPr lvl="1"/>
                <a:r>
                  <a:rPr lang="en-CA" dirty="0" smtClean="0"/>
                  <a:t>Then “3” cm is called the “absolute uncertainty”.</a:t>
                </a:r>
              </a:p>
              <a:p>
                <a:pPr lvl="1"/>
                <a:r>
                  <a:rPr lang="en-CA" dirty="0" smtClean="0"/>
                  <a:t>The relative uncertainty is the absolute uncertainty divided by number: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CA" dirty="0" smtClean="0"/>
                  <a:t> 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CA" i="1">
                            <a:latin typeface="Cambria Math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CA" dirty="0"/>
                  <a:t> </a:t>
                </a:r>
                <a:r>
                  <a:rPr lang="en-CA" dirty="0" smtClean="0"/>
                  <a:t>= 0.2.</a:t>
                </a:r>
              </a:p>
              <a:p>
                <a:pPr lvl="1"/>
                <a:r>
                  <a:rPr lang="en-CA" dirty="0" smtClean="0"/>
                  <a:t>The percentage uncertainty is the relative uncertainty x 100.</a:t>
                </a:r>
              </a:p>
              <a:p>
                <a:pPr lvl="2"/>
                <a:r>
                  <a:rPr lang="en-CA" dirty="0" smtClean="0"/>
                  <a:t>0.2x100 =20%  So 15±20%</a:t>
                </a:r>
                <a:endParaRPr lang="en-CA" dirty="0"/>
              </a:p>
              <a:p>
                <a:pPr lvl="2"/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8" t="-23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394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rules that govern what we do when doing math with readings with uncertainty.</a:t>
            </a:r>
          </a:p>
          <a:p>
            <a:endParaRPr lang="en-US" dirty="0"/>
          </a:p>
          <a:p>
            <a:r>
              <a:rPr lang="en-US" dirty="0" smtClean="0"/>
              <a:t>When Adding or Subtracting two readings with uncertainty…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: 5.02 </a:t>
            </a:r>
            <a:r>
              <a:rPr lang="en-US" dirty="0"/>
              <a:t>± </a:t>
            </a:r>
            <a:r>
              <a:rPr lang="en-US" dirty="0" smtClean="0"/>
              <a:t>0.03 m – 2.80 ± 0.01 m</a:t>
            </a:r>
          </a:p>
          <a:p>
            <a:pPr lvl="1"/>
            <a:r>
              <a:rPr lang="en-US" dirty="0" smtClean="0"/>
              <a:t>ADD the ABSOLUTE uncertainty.</a:t>
            </a:r>
          </a:p>
          <a:p>
            <a:pPr marL="905256" lvl="2" indent="0">
              <a:buNone/>
            </a:pPr>
            <a:r>
              <a:rPr lang="en-US" dirty="0" smtClean="0"/>
              <a:t>0.03 + 0.01 = 0.04</a:t>
            </a:r>
          </a:p>
          <a:p>
            <a:pPr lvl="1"/>
            <a:r>
              <a:rPr lang="en-US" dirty="0" smtClean="0"/>
              <a:t>Quote making sure not to mess up your </a:t>
            </a:r>
            <a:r>
              <a:rPr lang="en-US" dirty="0" err="1" smtClean="0"/>
              <a:t>sigfigs</a:t>
            </a:r>
            <a:r>
              <a:rPr lang="en-US" dirty="0" smtClean="0"/>
              <a:t>.	   </a:t>
            </a:r>
          </a:p>
          <a:p>
            <a:pPr marL="905256" lvl="2" indent="0">
              <a:buNone/>
            </a:pPr>
            <a:r>
              <a:rPr lang="en-US" dirty="0" smtClean="0"/>
              <a:t>=2.22</a:t>
            </a:r>
            <a:r>
              <a:rPr lang="en-US" dirty="0"/>
              <a:t> </a:t>
            </a:r>
            <a:r>
              <a:rPr lang="en-US" dirty="0" smtClean="0"/>
              <a:t>± 0.04 m</a:t>
            </a:r>
          </a:p>
        </p:txBody>
      </p:sp>
    </p:spTree>
    <p:extLst>
      <p:ext uri="{BB962C8B-B14F-4D97-AF65-F5344CB8AC3E}">
        <p14:creationId xmlns:p14="http://schemas.microsoft.com/office/powerpoint/2010/main" val="200138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Math with uncertainty: Understanding your data booklet.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Your data booklet tells you how to do math with uncertainty,  but it is a little confusing.  So.</a:t>
            </a:r>
          </a:p>
          <a:p>
            <a:r>
              <a:rPr lang="en-CA" dirty="0" smtClean="0"/>
              <a:t>In your data booklet “a”, “b”, and “c”” are readings and “</a:t>
            </a:r>
            <a:r>
              <a:rPr lang="el-GR" dirty="0" smtClean="0"/>
              <a:t>Δ</a:t>
            </a:r>
            <a:r>
              <a:rPr lang="en-CA" dirty="0" smtClean="0"/>
              <a:t>a” </a:t>
            </a:r>
            <a:r>
              <a:rPr lang="en-CA" dirty="0"/>
              <a:t>“</a:t>
            </a:r>
            <a:r>
              <a:rPr lang="el-GR" dirty="0" smtClean="0"/>
              <a:t>Δ</a:t>
            </a:r>
            <a:r>
              <a:rPr lang="en-CA" dirty="0" smtClean="0"/>
              <a:t>b” and </a:t>
            </a:r>
            <a:r>
              <a:rPr lang="en-CA" dirty="0"/>
              <a:t>“</a:t>
            </a:r>
            <a:r>
              <a:rPr lang="el-GR" dirty="0" smtClean="0"/>
              <a:t>Δ</a:t>
            </a:r>
            <a:r>
              <a:rPr lang="en-CA" dirty="0" smtClean="0"/>
              <a:t>c” are uncertainties in those readings.  So imagine we had a number:</a:t>
            </a:r>
          </a:p>
          <a:p>
            <a:pPr lvl="1"/>
            <a:r>
              <a:rPr lang="en-CA" dirty="0" smtClean="0"/>
              <a:t>“15±2”  then “15” might be “a” and “2” would be </a:t>
            </a:r>
            <a:r>
              <a:rPr lang="en-CA" dirty="0"/>
              <a:t>“</a:t>
            </a:r>
            <a:r>
              <a:rPr lang="el-GR" dirty="0"/>
              <a:t>Δ</a:t>
            </a:r>
            <a:r>
              <a:rPr lang="en-CA" dirty="0"/>
              <a:t>a</a:t>
            </a:r>
            <a:r>
              <a:rPr lang="en-CA" dirty="0" smtClean="0"/>
              <a:t>”.</a:t>
            </a:r>
          </a:p>
          <a:p>
            <a:pPr lvl="1"/>
            <a:r>
              <a:rPr lang="en-CA" dirty="0" smtClean="0"/>
              <a:t>“  8±1”  </a:t>
            </a:r>
            <a:r>
              <a:rPr lang="en-CA" dirty="0"/>
              <a:t>then </a:t>
            </a:r>
            <a:r>
              <a:rPr lang="en-CA" dirty="0" smtClean="0"/>
              <a:t>“8” </a:t>
            </a:r>
            <a:r>
              <a:rPr lang="en-CA" dirty="0"/>
              <a:t>might be </a:t>
            </a:r>
            <a:r>
              <a:rPr lang="en-CA" dirty="0" smtClean="0"/>
              <a:t>“b” </a:t>
            </a:r>
            <a:r>
              <a:rPr lang="en-CA" dirty="0"/>
              <a:t>and </a:t>
            </a:r>
            <a:r>
              <a:rPr lang="en-CA" dirty="0" smtClean="0"/>
              <a:t>“1” </a:t>
            </a:r>
            <a:r>
              <a:rPr lang="en-CA" dirty="0"/>
              <a:t>would be “</a:t>
            </a:r>
            <a:r>
              <a:rPr lang="el-GR" dirty="0" smtClean="0"/>
              <a:t>Δ</a:t>
            </a:r>
            <a:r>
              <a:rPr lang="en-CA" dirty="0" smtClean="0"/>
              <a:t>b”.</a:t>
            </a:r>
          </a:p>
          <a:p>
            <a:r>
              <a:rPr lang="en-CA" dirty="0" smtClean="0"/>
              <a:t>In your data booklet, y is the answer to any problem and </a:t>
            </a:r>
            <a:r>
              <a:rPr lang="el-GR" dirty="0" smtClean="0"/>
              <a:t>Δ</a:t>
            </a:r>
            <a:r>
              <a:rPr lang="en-CA" dirty="0" smtClean="0"/>
              <a:t>y is the uncertainty in that answer.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70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Math with uncertainty: Understanding your data booklet.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4065849" cy="3599316"/>
          </a:xfrm>
        </p:spPr>
        <p:txBody>
          <a:bodyPr/>
          <a:lstStyle/>
          <a:p>
            <a:r>
              <a:rPr lang="en-CA" dirty="0" smtClean="0"/>
              <a:t>Your data booklet sais:</a:t>
            </a:r>
          </a:p>
          <a:p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 y= </a:t>
            </a:r>
            <a:r>
              <a:rPr lang="en-C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a±b</a:t>
            </a:r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a±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C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3314" y="2410936"/>
            <a:ext cx="34398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cs typeface="Times New Roman" panose="02020603050405020304" pitchFamily="18" charset="0"/>
              </a:rPr>
              <a:t>This is saying when adding or subtracting two readings (b is either being added to a or subtracting from a)</a:t>
            </a:r>
          </a:p>
          <a:p>
            <a:endParaRPr lang="en-CA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048001" y="2975429"/>
            <a:ext cx="2605313" cy="43543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55771" y="3931284"/>
            <a:ext cx="343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cs typeface="Times New Roman" panose="02020603050405020304" pitchFamily="18" charset="0"/>
              </a:rPr>
              <a:t>Then you will add the </a:t>
            </a:r>
            <a:r>
              <a:rPr lang="en-CA" dirty="0" smtClean="0">
                <a:cs typeface="Times New Roman" panose="02020603050405020304" pitchFamily="18" charset="0"/>
              </a:rPr>
              <a:t>uncertainties in each.</a:t>
            </a:r>
            <a:endParaRPr lang="en-CA" dirty="0"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214917" y="3521679"/>
            <a:ext cx="1908626" cy="614852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454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Uncertainty: Multiplying and Dividing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1" y="2032000"/>
                <a:ext cx="10379565" cy="431074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When Multiplying or Dividing two readings with uncertainty…</a:t>
                </a:r>
              </a:p>
              <a:p>
                <a:pPr lvl="2"/>
                <a:r>
                  <a:rPr lang="en-US" dirty="0" err="1" smtClean="0"/>
                  <a:t>Eg</a:t>
                </a:r>
                <a:r>
                  <a:rPr lang="en-US" dirty="0" smtClean="0"/>
                  <a:t>. 5.02</a:t>
                </a:r>
                <a:r>
                  <a:rPr lang="en-US" dirty="0"/>
                  <a:t> </a:t>
                </a:r>
                <a:r>
                  <a:rPr lang="en-US" dirty="0" smtClean="0"/>
                  <a:t>± 0.03 m x 2.80 ± 0.01 m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ADD the RELATIVE UNCERTAINTIES…</a:t>
                </a:r>
              </a:p>
              <a:p>
                <a:pPr lvl="2"/>
                <a:r>
                  <a:rPr lang="en-US" dirty="0" smtClean="0"/>
                  <a:t>First convert absolute uncertainty to relative…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0.03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5.02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100=0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.006</m:t>
                    </m:r>
                  </m:oMath>
                </a14:m>
                <a:r>
                  <a:rPr lang="en-US" dirty="0" smtClean="0"/>
                  <a:t>  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0.01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2.80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=0.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/>
                      </a:rPr>
                      <m:t>00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36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Then add these relative uncertainties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0.0060+0.0036=0.0096</a:t>
                </a:r>
              </a:p>
              <a:p>
                <a:pPr lvl="2"/>
                <a:r>
                  <a:rPr lang="en-US" dirty="0" smtClean="0"/>
                  <a:t>Then do math!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5.02x2.80=14.056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You can convert the relative uncertainty to percent uncertainty by x 100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14.056 ±0.96%.... </a:t>
                </a:r>
              </a:p>
              <a:p>
                <a:pPr lvl="2"/>
                <a:r>
                  <a:rPr lang="en-US" dirty="0" smtClean="0"/>
                  <a:t>Either round according to </a:t>
                </a:r>
                <a:r>
                  <a:rPr lang="en-US" dirty="0" err="1" smtClean="0"/>
                  <a:t>sigfig</a:t>
                </a:r>
                <a:r>
                  <a:rPr lang="en-US" dirty="0" smtClean="0"/>
                  <a:t> rules</a:t>
                </a:r>
                <a:endParaRPr lang="en-US" dirty="0"/>
              </a:p>
              <a:p>
                <a:pPr marL="905256" lvl="2" indent="0">
                  <a:buNone/>
                </a:pPr>
                <a:r>
                  <a:rPr lang="en-US" dirty="0" smtClean="0"/>
                  <a:t>		14.1 ± 1% m</a:t>
                </a:r>
                <a:r>
                  <a:rPr lang="en-US" baseline="30000" dirty="0" smtClean="0"/>
                  <a:t>2</a:t>
                </a:r>
              </a:p>
              <a:p>
                <a:pPr lvl="2"/>
                <a:r>
                  <a:rPr lang="en-US" dirty="0" smtClean="0"/>
                  <a:t>Or convert back to absolute uncertainty.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0.96% of 14.056 = 0.1349376 so…</a:t>
                </a:r>
              </a:p>
              <a:p>
                <a:pPr marL="905256" lvl="2" indent="0">
                  <a:buNone/>
                </a:pPr>
                <a:r>
                  <a:rPr lang="en-US" dirty="0" smtClean="0"/>
                  <a:t>		14.1 </a:t>
                </a:r>
                <a:r>
                  <a:rPr lang="en-US" dirty="0"/>
                  <a:t>± </a:t>
                </a:r>
                <a:r>
                  <a:rPr lang="en-US" dirty="0" smtClean="0"/>
                  <a:t>0.1  m</a:t>
                </a:r>
                <a:r>
                  <a:rPr lang="en-US" baseline="30000" dirty="0" smtClean="0"/>
                  <a:t>2</a:t>
                </a:r>
                <a:endParaRPr lang="en-US" baseline="30000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1" y="2032000"/>
                <a:ext cx="10379565" cy="4310743"/>
              </a:xfrm>
              <a:blipFill rotWithShape="0">
                <a:blip r:embed="rId2"/>
                <a:stretch>
                  <a:fillRect l="-529" t="-282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22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Uncertainty: Multiplying and Dividing using the formula sheet.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59179" y="2336873"/>
                <a:ext cx="5894649" cy="3599316"/>
              </a:xfrm>
            </p:spPr>
            <p:txBody>
              <a:bodyPr/>
              <a:lstStyle/>
              <a:p>
                <a:r>
                  <a:rPr lang="en-CA" dirty="0" smtClean="0"/>
                  <a:t>Your data booklet sais:</a:t>
                </a:r>
              </a:p>
              <a:p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𝑎𝑏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CA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CA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59179" y="2336873"/>
                <a:ext cx="5894649" cy="3599316"/>
              </a:xfrm>
              <a:blipFill rotWithShape="0">
                <a:blip r:embed="rId2"/>
                <a:stretch>
                  <a:fillRect l="-1448" t="-23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133770" y="2336873"/>
            <a:ext cx="4434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cs typeface="Times New Roman" panose="02020603050405020304" pitchFamily="18" charset="0"/>
              </a:rPr>
              <a:t>This is saying </a:t>
            </a:r>
            <a:r>
              <a:rPr lang="en-CA" dirty="0" smtClean="0">
                <a:cs typeface="Times New Roman" panose="02020603050405020304" pitchFamily="18" charset="0"/>
              </a:rPr>
              <a:t>multiplying (</a:t>
            </a:r>
            <a:r>
              <a:rPr lang="en-CA" dirty="0" err="1" smtClean="0">
                <a:cs typeface="Times New Roman" panose="02020603050405020304" pitchFamily="18" charset="0"/>
              </a:rPr>
              <a:t>axb</a:t>
            </a:r>
            <a:r>
              <a:rPr lang="en-CA" dirty="0" smtClean="0">
                <a:cs typeface="Times New Roman" panose="02020603050405020304" pitchFamily="18" charset="0"/>
              </a:rPr>
              <a:t>) or dividing (a or b divided by c)</a:t>
            </a:r>
            <a:endParaRPr lang="en-CA" dirty="0"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528458" y="2901366"/>
            <a:ext cx="2605313" cy="43543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36228" y="3857221"/>
                <a:ext cx="3439886" cy="175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>
                    <a:cs typeface="Times New Roman" panose="02020603050405020304" pitchFamily="18" charset="0"/>
                  </a:rPr>
                  <a:t>Then you will add relative uncertainties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CA" dirty="0" smtClean="0">
                    <a:cs typeface="Times New Roman" panose="02020603050405020304" pitchFamily="18" charset="0"/>
                  </a:rPr>
                  <a:t> etc… to get the relative uncertainty in the answer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CA" dirty="0" smtClean="0">
                    <a:cs typeface="Times New Roman" panose="02020603050405020304" pitchFamily="18" charset="0"/>
                  </a:rPr>
                  <a:t> .</a:t>
                </a:r>
                <a:endParaRPr lang="en-CA" dirty="0">
                  <a:cs typeface="Times New Roman" panose="02020603050405020304" pitchFamily="18" charset="0"/>
                </a:endParaRP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6228" y="3857221"/>
                <a:ext cx="3439886" cy="1754776"/>
              </a:xfrm>
              <a:prstGeom prst="rect">
                <a:avLst/>
              </a:prstGeom>
              <a:blipFill rotWithShape="0">
                <a:blip r:embed="rId3"/>
                <a:stretch>
                  <a:fillRect l="-1416" t="-243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 flipV="1">
            <a:off x="5486400" y="3583538"/>
            <a:ext cx="1349828" cy="377370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1" y="2017486"/>
                <a:ext cx="9613861" cy="42672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Putting a measurement to a power.</a:t>
                </a:r>
              </a:p>
              <a:p>
                <a:pPr lvl="2"/>
                <a:r>
                  <a:rPr lang="en-US" dirty="0" err="1" smtClean="0"/>
                  <a:t>Eg</a:t>
                </a:r>
                <a:r>
                  <a:rPr lang="en-US" dirty="0"/>
                  <a:t>. </a:t>
                </a:r>
                <a:r>
                  <a:rPr lang="en-US" dirty="0" smtClean="0"/>
                  <a:t>(5.02 </a:t>
                </a:r>
                <a:r>
                  <a:rPr lang="en-US" dirty="0"/>
                  <a:t>± 0.03 </a:t>
                </a:r>
                <a:r>
                  <a:rPr lang="en-US" dirty="0" smtClean="0"/>
                  <a:t>m)</a:t>
                </a:r>
                <a:r>
                  <a:rPr lang="en-US" baseline="30000" dirty="0" smtClean="0"/>
                  <a:t>2</a:t>
                </a:r>
                <a:endParaRPr lang="en-US" dirty="0"/>
              </a:p>
              <a:p>
                <a:pPr lvl="1"/>
                <a:r>
                  <a:rPr lang="en-US" dirty="0" smtClean="0"/>
                  <a:t>Multiply the relative uncertainty by the power</a:t>
                </a:r>
              </a:p>
              <a:p>
                <a:pPr lvl="2"/>
                <a:r>
                  <a:rPr lang="en-US" dirty="0"/>
                  <a:t>First convert absolute uncertainty to relative…</a:t>
                </a:r>
              </a:p>
              <a:p>
                <a:pPr marL="905256" lvl="2" indent="0">
                  <a:buNone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0.03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5.02</m:t>
                        </m:r>
                      </m:den>
                    </m:f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>
                        <a:latin typeface="Cambria Math"/>
                      </a:rPr>
                      <m:t>100=0.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i="1">
                        <a:latin typeface="Cambria Math"/>
                      </a:rPr>
                      <m:t>60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Then multiply relative uncertainty by the “power”</a:t>
                </a:r>
              </a:p>
              <a:p>
                <a:pPr marL="1170432" lvl="3" indent="0">
                  <a:buNone/>
                </a:pPr>
                <a:r>
                  <a:rPr lang="en-US" dirty="0" smtClean="0"/>
                  <a:t>	0.0060x2= 0.012  (here “2” is the power)</a:t>
                </a:r>
              </a:p>
              <a:p>
                <a:pPr marL="1170432" lvl="3" indent="0">
                  <a:buNone/>
                </a:pPr>
                <a:r>
                  <a:rPr lang="en-US" dirty="0" smtClean="0"/>
                  <a:t>	And 5.02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= 25.2004</a:t>
                </a:r>
              </a:p>
              <a:p>
                <a:pPr lvl="3"/>
                <a:r>
                  <a:rPr lang="en-US" dirty="0" smtClean="0"/>
                  <a:t>Then convert ± to percent and rounding to sig figs…</a:t>
                </a:r>
              </a:p>
              <a:p>
                <a:pPr marL="1170432" lvl="3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25.2±1% m</a:t>
                </a:r>
                <a:r>
                  <a:rPr lang="en-US" baseline="30000" dirty="0" smtClean="0"/>
                  <a:t>2</a:t>
                </a:r>
                <a:endParaRPr lang="en-US" baseline="30000" dirty="0"/>
              </a:p>
              <a:p>
                <a:pPr lvl="3"/>
                <a:r>
                  <a:rPr lang="en-US" dirty="0" smtClean="0"/>
                  <a:t>Or convert back to absolute uncertainty</a:t>
                </a:r>
              </a:p>
              <a:p>
                <a:pPr marL="1362456" lvl="4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25.2004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/>
                        </a:rPr>
                        <m:t>0.012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=0.302405</m:t>
                      </m:r>
                    </m:oMath>
                  </m:oMathPara>
                </a14:m>
                <a:endParaRPr lang="en-US" dirty="0" smtClean="0"/>
              </a:p>
              <a:p>
                <a:pPr lvl="3"/>
                <a:r>
                  <a:rPr lang="en-US" dirty="0" smtClean="0"/>
                  <a:t>Then quote rounding to sig figs…</a:t>
                </a: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25.2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0.3</m:t>
                      </m:r>
                    </m:oMath>
                  </m:oMathPara>
                </a14:m>
                <a:endParaRPr lang="en-US" dirty="0"/>
              </a:p>
              <a:p>
                <a:pPr lvl="3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1" y="2017486"/>
                <a:ext cx="9613861" cy="4267200"/>
              </a:xfrm>
              <a:blipFill rotWithShape="0">
                <a:blip r:embed="rId2"/>
                <a:stretch>
                  <a:fillRect l="-888" t="-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09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Uncertainty: Multiplying and Dividing using the formula sheet.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59179" y="2336873"/>
                <a:ext cx="5894649" cy="3599316"/>
              </a:xfrm>
            </p:spPr>
            <p:txBody>
              <a:bodyPr/>
              <a:lstStyle/>
              <a:p>
                <a:r>
                  <a:rPr lang="en-CA" dirty="0" smtClean="0"/>
                  <a:t>Your data booklet sais:</a:t>
                </a:r>
              </a:p>
              <a:p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CA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CA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f>
                          <m:fPr>
                            <m:ctrlPr>
                              <a:rPr lang="en-CA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CA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e>
                    </m:d>
                  </m:oMath>
                </a14:m>
                <a:endParaRPr lang="en-CA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59179" y="2336873"/>
                <a:ext cx="5894649" cy="3599316"/>
              </a:xfrm>
              <a:blipFill rotWithShape="0">
                <a:blip r:embed="rId2"/>
                <a:stretch>
                  <a:fillRect l="-1448" t="-23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133770" y="2336873"/>
            <a:ext cx="4434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cs typeface="Times New Roman" panose="02020603050405020304" pitchFamily="18" charset="0"/>
              </a:rPr>
              <a:t>This is saying </a:t>
            </a:r>
            <a:r>
              <a:rPr lang="en-CA" dirty="0" smtClean="0">
                <a:cs typeface="Times New Roman" panose="02020603050405020304" pitchFamily="18" charset="0"/>
              </a:rPr>
              <a:t>you are raising a to the nth power.  (If it was 9</a:t>
            </a:r>
            <a:r>
              <a:rPr lang="en-CA" baseline="30000" dirty="0" smtClean="0">
                <a:cs typeface="Times New Roman" panose="02020603050405020304" pitchFamily="18" charset="0"/>
              </a:rPr>
              <a:t>2</a:t>
            </a:r>
            <a:r>
              <a:rPr lang="en-CA" dirty="0" smtClean="0">
                <a:cs typeface="Times New Roman" panose="02020603050405020304" pitchFamily="18" charset="0"/>
              </a:rPr>
              <a:t> then “a” is 9 and “n” is 2.</a:t>
            </a:r>
            <a:endParaRPr lang="en-CA" dirty="0"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528458" y="2901366"/>
            <a:ext cx="2605313" cy="43543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36228" y="3857221"/>
                <a:ext cx="3439886" cy="1908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>
                    <a:cs typeface="Times New Roman" panose="02020603050405020304" pitchFamily="18" charset="0"/>
                  </a:rPr>
                  <a:t>Then you will multiply the relative uncertainty of the number by the power to get the relative uncertainty in the answer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CA" dirty="0" smtClean="0">
                    <a:cs typeface="Times New Roman" panose="02020603050405020304" pitchFamily="18" charset="0"/>
                  </a:rPr>
                  <a:t> .</a:t>
                </a:r>
                <a:endParaRPr lang="en-CA" dirty="0">
                  <a:cs typeface="Times New Roman" panose="02020603050405020304" pitchFamily="18" charset="0"/>
                </a:endParaRP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6228" y="3857221"/>
                <a:ext cx="3439886" cy="1908536"/>
              </a:xfrm>
              <a:prstGeom prst="rect">
                <a:avLst/>
              </a:prstGeom>
              <a:blipFill rotWithShape="0">
                <a:blip r:embed="rId3"/>
                <a:stretch>
                  <a:fillRect l="-1416" t="-22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 flipV="1">
            <a:off x="4847771" y="3537202"/>
            <a:ext cx="1988457" cy="423706"/>
          </a:xfrm>
          <a:prstGeom prst="straightConnector1">
            <a:avLst/>
          </a:prstGeom>
          <a:ln>
            <a:solidFill>
              <a:srgbClr val="6FE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74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Uncertainty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48188"/>
            <a:ext cx="9613861" cy="3599316"/>
          </a:xfrm>
        </p:spPr>
        <p:txBody>
          <a:bodyPr/>
          <a:lstStyle/>
          <a:p>
            <a:r>
              <a:rPr lang="en-US" dirty="0" smtClean="0"/>
              <a:t>Multiplying or Dividing a measurement by a constant.</a:t>
            </a:r>
          </a:p>
          <a:p>
            <a:pPr marL="585216" lvl="1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…  </a:t>
            </a:r>
            <a:r>
              <a:rPr lang="en-US" dirty="0"/>
              <a:t>5.02 ± 0.03 m </a:t>
            </a:r>
            <a:r>
              <a:rPr lang="en-US" dirty="0" smtClean="0"/>
              <a:t>x 2</a:t>
            </a:r>
          </a:p>
          <a:p>
            <a:pPr lvl="1"/>
            <a:r>
              <a:rPr lang="en-US" dirty="0" smtClean="0"/>
              <a:t>Just multiply the absolute uncertainty by the constant.</a:t>
            </a:r>
          </a:p>
          <a:p>
            <a:pPr marL="905256" lvl="2" indent="0">
              <a:buNone/>
            </a:pPr>
            <a:r>
              <a:rPr lang="en-US" dirty="0" smtClean="0"/>
              <a:t>5.02x2 ± 0.03x2 m</a:t>
            </a:r>
          </a:p>
          <a:p>
            <a:pPr marL="905256" lvl="2" indent="0">
              <a:buNone/>
            </a:pPr>
            <a:r>
              <a:rPr lang="en-US" dirty="0" smtClean="0"/>
              <a:t>10.04 ± 0.06 m</a:t>
            </a:r>
          </a:p>
          <a:p>
            <a:pPr lvl="1"/>
            <a:r>
              <a:rPr lang="en-US" dirty="0" smtClean="0"/>
              <a:t>Hint… When you do this the RELATIVE UNCERTAINTY REMAINS UNCHANGED.</a:t>
            </a:r>
          </a:p>
        </p:txBody>
      </p:sp>
    </p:spTree>
    <p:extLst>
      <p:ext uri="{BB962C8B-B14F-4D97-AF65-F5344CB8AC3E}">
        <p14:creationId xmlns:p14="http://schemas.microsoft.com/office/powerpoint/2010/main" val="425924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Known Knowns and Known Unknowns.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Watch the video contained in this link.</a:t>
            </a:r>
          </a:p>
          <a:p>
            <a:r>
              <a:rPr lang="en-CA" dirty="0">
                <a:hlinkClick r:id="rId2"/>
              </a:rPr>
              <a:t>https://</a:t>
            </a:r>
            <a:r>
              <a:rPr lang="en-CA" dirty="0" smtClean="0">
                <a:hlinkClick r:id="rId2"/>
              </a:rPr>
              <a:t>www.youtube.com/watch?v=GiPe1OiKQuk</a:t>
            </a:r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9722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Speedometer.  Pix Bay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pixabay.com/static/uploads/photo/2011/02/06/21/57/speedo-4781_640.jpg</a:t>
            </a:r>
            <a:r>
              <a:rPr lang="en-US" dirty="0" smtClean="0"/>
              <a:t>  accessed 7/8/2015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111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856" y="1993973"/>
            <a:ext cx="9613861" cy="3599316"/>
          </a:xfrm>
        </p:spPr>
        <p:txBody>
          <a:bodyPr/>
          <a:lstStyle/>
          <a:p>
            <a:r>
              <a:rPr lang="en-US" dirty="0" smtClean="0"/>
              <a:t>In Science we are looking for “The Truth”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76856" y="2624356"/>
            <a:ext cx="49861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But to know the truth, we must acknowledge that there are natural limitations to what we can know.</a:t>
            </a:r>
          </a:p>
          <a:p>
            <a:r>
              <a:rPr lang="en-US" dirty="0" smtClean="0"/>
              <a:t>The limitations on our readings exist because.</a:t>
            </a:r>
          </a:p>
          <a:p>
            <a:pPr lvl="1"/>
            <a:r>
              <a:rPr lang="en-US" dirty="0" smtClean="0"/>
              <a:t>Our ability to physically read the instrument to a certain level of precision.</a:t>
            </a:r>
          </a:p>
          <a:p>
            <a:pPr lvl="1"/>
            <a:r>
              <a:rPr lang="en-US" dirty="0" smtClean="0"/>
              <a:t>The ability of the  instrument to measure the perfect value.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92981" y="5963443"/>
            <a:ext cx="39485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Speedometer: </a:t>
            </a:r>
            <a:r>
              <a:rPr lang="en-US" sz="800" dirty="0" err="1" smtClean="0"/>
              <a:t>Pixbay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1" y="2471805"/>
            <a:ext cx="4675909" cy="350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59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493" y="2035535"/>
            <a:ext cx="6250416" cy="43133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Look at the reading on the right.</a:t>
            </a:r>
          </a:p>
          <a:p>
            <a:r>
              <a:rPr lang="en-US" dirty="0"/>
              <a:t>What is your best guess of what the reading is?</a:t>
            </a:r>
          </a:p>
          <a:p>
            <a:r>
              <a:rPr lang="en-US" dirty="0"/>
              <a:t>My best guess is 43 </a:t>
            </a:r>
            <a:r>
              <a:rPr lang="en-US" dirty="0" smtClean="0"/>
              <a:t>km/</a:t>
            </a:r>
            <a:r>
              <a:rPr lang="en-US" dirty="0" err="1" smtClean="0"/>
              <a:t>hr</a:t>
            </a:r>
            <a:r>
              <a:rPr lang="en-US" dirty="0" smtClean="0"/>
              <a:t>, but it could be reading 44 or 42.</a:t>
            </a:r>
          </a:p>
          <a:p>
            <a:pPr lvl="1"/>
            <a:r>
              <a:rPr lang="en-US" dirty="0" smtClean="0"/>
              <a:t>So due to limitations on my ability to read the instrument, I have to acknowledge that there is a range of possibilities, so I would have to say “43±1 km/hr.”</a:t>
            </a:r>
          </a:p>
          <a:p>
            <a:r>
              <a:rPr lang="en-US" dirty="0" smtClean="0"/>
              <a:t>But the instrument itself might have some imprecision based on the calibration.  So in reality the uncertainty is considerably larger than we can read.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0279" y="4020343"/>
            <a:ext cx="39485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Speedometer: </a:t>
            </a:r>
            <a:r>
              <a:rPr lang="en-US" sz="800" dirty="0" err="1" smtClean="0"/>
              <a:t>Pixbay</a:t>
            </a:r>
            <a:endParaRPr lang="en-US" sz="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362451"/>
            <a:ext cx="4675909" cy="350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5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171" y="2002970"/>
            <a:ext cx="9274629" cy="4306389"/>
          </a:xfrm>
        </p:spPr>
        <p:txBody>
          <a:bodyPr>
            <a:normAutofit/>
          </a:bodyPr>
          <a:lstStyle/>
          <a:p>
            <a:r>
              <a:rPr lang="en-US" dirty="0"/>
              <a:t>Remember any Scientific measurement contains a certain amount of “uncertainty</a:t>
            </a:r>
            <a:r>
              <a:rPr lang="en-US" dirty="0" smtClean="0"/>
              <a:t>”</a:t>
            </a:r>
          </a:p>
          <a:p>
            <a:r>
              <a:rPr lang="en-US" dirty="0"/>
              <a:t>When stating measurements, we want to include a statement quantifying our uncertainty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Uncertainty is stated using the “±”  (plus or minus) symbol.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Blay</a:t>
            </a:r>
            <a:r>
              <a:rPr lang="en-US" dirty="0" smtClean="0"/>
              <a:t> is 1.82±0.03 m tall.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his means that our best guess for his height is 1.82 cm but he might be anywhere between 1.79 m and 1.85 m tall.</a:t>
            </a:r>
            <a:endParaRPr lang="en-US" dirty="0"/>
          </a:p>
          <a:p>
            <a:r>
              <a:rPr lang="en-US" dirty="0" smtClean="0"/>
              <a:t>You can state uncertainty as </a:t>
            </a:r>
          </a:p>
          <a:p>
            <a:pPr lvl="1"/>
            <a:r>
              <a:rPr lang="en-US" dirty="0" smtClean="0"/>
              <a:t>absolute uncertainty: 1.82 ± 0.03 </a:t>
            </a:r>
            <a:r>
              <a:rPr lang="en-US" dirty="0"/>
              <a:t>m </a:t>
            </a:r>
            <a:endParaRPr lang="en-US" dirty="0" smtClean="0"/>
          </a:p>
          <a:p>
            <a:pPr lvl="1"/>
            <a:r>
              <a:rPr lang="en-US" dirty="0" smtClean="0"/>
              <a:t>relative uncertainty using a percentage:   1.82 ± 2% m</a:t>
            </a:r>
          </a:p>
        </p:txBody>
      </p:sp>
    </p:spTree>
    <p:extLst>
      <p:ext uri="{BB962C8B-B14F-4D97-AF65-F5344CB8AC3E}">
        <p14:creationId xmlns:p14="http://schemas.microsoft.com/office/powerpoint/2010/main" val="321105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Uncertainty Rules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611793" cy="3599316"/>
          </a:xfrm>
        </p:spPr>
        <p:txBody>
          <a:bodyPr>
            <a:normAutofit/>
          </a:bodyPr>
          <a:lstStyle/>
          <a:p>
            <a:r>
              <a:rPr lang="en-CA" dirty="0" smtClean="0"/>
              <a:t>There are rules that govern how we deal with uncertainty  in science. </a:t>
            </a:r>
          </a:p>
          <a:p>
            <a:r>
              <a:rPr lang="en-US" dirty="0"/>
              <a:t>Rule:  Uncertainty must always be 1 Sig Fig.</a:t>
            </a:r>
          </a:p>
          <a:p>
            <a:pPr marL="137160" indent="0">
              <a:buNone/>
            </a:pPr>
            <a:endParaRPr lang="en-US" dirty="0"/>
          </a:p>
          <a:p>
            <a:pPr marL="137160" indent="0">
              <a:buNone/>
            </a:pPr>
            <a:endParaRPr lang="en-US" dirty="0"/>
          </a:p>
          <a:p>
            <a:r>
              <a:rPr lang="en-US" dirty="0" smtClean="0"/>
              <a:t>Rule</a:t>
            </a:r>
            <a:r>
              <a:rPr lang="en-US" dirty="0"/>
              <a:t>: The last significant digit in your reading  must be the same order of magnitude as your uncertainty.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392718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1.82 ± 0.03 </a:t>
            </a:r>
            <a:r>
              <a:rPr lang="en-US" dirty="0" smtClean="0"/>
              <a:t>m</a:t>
            </a:r>
          </a:p>
          <a:p>
            <a:pPr algn="ctr"/>
            <a:r>
              <a:rPr lang="en-US" dirty="0" smtClean="0"/>
              <a:t>is 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3392718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1.82 ± </a:t>
            </a:r>
            <a:r>
              <a:rPr lang="en-US" dirty="0" smtClean="0"/>
              <a:t>0.032 m</a:t>
            </a:r>
          </a:p>
          <a:p>
            <a:pPr algn="ctr"/>
            <a:r>
              <a:rPr lang="en-US" dirty="0" smtClean="0"/>
              <a:t>is not ok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5090442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1.82 ± 0.03 </a:t>
            </a:r>
            <a:r>
              <a:rPr lang="en-US" dirty="0" smtClean="0"/>
              <a:t>m</a:t>
            </a:r>
          </a:p>
          <a:p>
            <a:pPr algn="ctr"/>
            <a:r>
              <a:rPr lang="en-US" dirty="0" smtClean="0"/>
              <a:t>is ok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5090441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1.824 ± 0.03 m</a:t>
            </a:r>
          </a:p>
          <a:p>
            <a:pPr algn="ctr"/>
            <a:r>
              <a:rPr lang="en-US" dirty="0" smtClean="0"/>
              <a:t>is not 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5090442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1.8 ± 0.03 m</a:t>
            </a:r>
          </a:p>
          <a:p>
            <a:pPr algn="ctr"/>
            <a:r>
              <a:rPr lang="en-US" dirty="0" smtClean="0"/>
              <a:t>is not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96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a reading.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1988456"/>
            <a:ext cx="9378079" cy="486954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Always try to make a reading to the greatest degree of precision as possible.</a:t>
            </a:r>
          </a:p>
          <a:p>
            <a:pPr lvl="1"/>
            <a:r>
              <a:rPr lang="en-US" dirty="0" smtClean="0"/>
              <a:t>You can see that this ammeter is reading before 3 A mark and my best guess is “2.7”</a:t>
            </a:r>
          </a:p>
          <a:p>
            <a:pPr lvl="1"/>
            <a:r>
              <a:rPr lang="en-US" dirty="0" smtClean="0"/>
              <a:t>The absolute limit of any </a:t>
            </a:r>
            <a:r>
              <a:rPr lang="en-US" dirty="0"/>
              <a:t> </a:t>
            </a:r>
            <a:endParaRPr lang="en-US" dirty="0" smtClean="0"/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   instrument </a:t>
            </a:r>
            <a:r>
              <a:rPr lang="en-US" dirty="0"/>
              <a:t>is </a:t>
            </a:r>
            <a:r>
              <a:rPr lang="en-US" dirty="0" smtClean="0"/>
              <a:t>considered</a:t>
            </a:r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   to be </a:t>
            </a:r>
          </a:p>
          <a:p>
            <a:pPr marL="585216" lvl="1" indent="0">
              <a:buNone/>
            </a:pPr>
            <a:r>
              <a:rPr lang="en-US" dirty="0"/>
              <a:t>“± half the smallest increment” </a:t>
            </a:r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    here the smallest increment</a:t>
            </a:r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    is 1A.  </a:t>
            </a:r>
          </a:p>
          <a:p>
            <a:pPr marL="585216" lvl="1" indent="0">
              <a:buNone/>
            </a:pPr>
            <a:r>
              <a:rPr lang="en-US" dirty="0" smtClean="0"/>
              <a:t>     the BEST we can ever state is:</a:t>
            </a:r>
            <a:endParaRPr lang="en-US" sz="2800" dirty="0"/>
          </a:p>
          <a:p>
            <a:pPr marL="585216" lvl="1" indent="0">
              <a:buNone/>
            </a:pPr>
            <a:r>
              <a:rPr lang="en-US" sz="2800" dirty="0"/>
              <a:t>       2.7±0.5 A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WARNING</a:t>
            </a:r>
          </a:p>
          <a:p>
            <a:pPr marL="585216" lvl="1" indent="0">
              <a:buNone/>
            </a:pPr>
            <a:r>
              <a:rPr lang="en-US" dirty="0" smtClean="0"/>
              <a:t>This +/- half the smallest rule </a:t>
            </a:r>
          </a:p>
          <a:p>
            <a:pPr marL="585216" lvl="1" indent="0">
              <a:buNone/>
            </a:pPr>
            <a:r>
              <a:rPr lang="en-US" dirty="0" smtClean="0"/>
              <a:t>gives the smallest uncertainty </a:t>
            </a:r>
          </a:p>
          <a:p>
            <a:pPr marL="585216" lvl="1" indent="0">
              <a:buNone/>
            </a:pPr>
            <a:r>
              <a:rPr lang="en-US" dirty="0" smtClean="0"/>
              <a:t>you can have.  You will usually have a larger uncertainty reading. </a:t>
            </a:r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04" y="2891739"/>
            <a:ext cx="3768812" cy="283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9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Readouts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1192365" cy="3599316"/>
          </a:xfrm>
        </p:spPr>
        <p:txBody>
          <a:bodyPr/>
          <a:lstStyle/>
          <a:p>
            <a:r>
              <a:rPr lang="en-US" dirty="0" smtClean="0"/>
              <a:t>Usually a digital instrument will have an uncertainty value published in the manual or on it’s underside… but if you can’t find that, use +/- the last digit.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251" y="3325582"/>
            <a:ext cx="4842933" cy="311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5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from Multiple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721655"/>
            <a:ext cx="11007383" cy="3599316"/>
          </a:xfrm>
        </p:spPr>
        <p:txBody>
          <a:bodyPr>
            <a:normAutofit/>
          </a:bodyPr>
          <a:lstStyle/>
          <a:p>
            <a:r>
              <a:rPr lang="en-US" dirty="0" smtClean="0"/>
              <a:t>The best way to get uncertainty from a set of data is to make multiple readings.</a:t>
            </a:r>
          </a:p>
          <a:p>
            <a:pPr lvl="1"/>
            <a:r>
              <a:rPr lang="en-US" dirty="0" smtClean="0"/>
              <a:t>Best guess comes from the “Mean” of the data (the average).</a:t>
            </a:r>
          </a:p>
          <a:p>
            <a:pPr lvl="2"/>
            <a:r>
              <a:rPr lang="en-US" dirty="0" smtClean="0"/>
              <a:t>Add together each reading and divide by number of readings…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Time for cart rolling down a </a:t>
            </a:r>
            <a:r>
              <a:rPr lang="en-US" dirty="0" err="1" smtClean="0"/>
              <a:t>a</a:t>
            </a:r>
            <a:r>
              <a:rPr lang="en-US" dirty="0" smtClean="0"/>
              <a:t> ramp </a:t>
            </a:r>
          </a:p>
          <a:p>
            <a:pPr lvl="1"/>
            <a:r>
              <a:rPr lang="en-US" dirty="0" smtClean="0"/>
              <a:t>(1.10 s+1.06 s+1.15 s+1.11 s+1.17 s)/5</a:t>
            </a:r>
          </a:p>
          <a:p>
            <a:pPr marL="585216" lvl="1" indent="0">
              <a:buNone/>
            </a:pPr>
            <a:r>
              <a:rPr lang="en-US" dirty="0"/>
              <a:t> </a:t>
            </a:r>
            <a:r>
              <a:rPr lang="en-US" dirty="0" smtClean="0"/>
              <a:t>				=1.118 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596915"/>
              </p:ext>
            </p:extLst>
          </p:nvPr>
        </p:nvGraphicFramePr>
        <p:xfrm>
          <a:off x="4542972" y="1721662"/>
          <a:ext cx="7445830" cy="84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166"/>
                <a:gridCol w="1489166"/>
                <a:gridCol w="1489166"/>
                <a:gridCol w="1489166"/>
                <a:gridCol w="1489166"/>
              </a:tblGrid>
              <a:tr h="481914">
                <a:tc>
                  <a:txBody>
                    <a:bodyPr/>
                    <a:lstStyle/>
                    <a:p>
                      <a:r>
                        <a:rPr lang="en-CA" dirty="0" smtClean="0"/>
                        <a:t>Time 1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2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3 (s)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4 (s) 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Time 5 (s)</a:t>
                      </a:r>
                      <a:endParaRPr lang="en-CA" dirty="0"/>
                    </a:p>
                  </a:txBody>
                  <a:tcPr/>
                </a:tc>
              </a:tr>
              <a:tr h="275511">
                <a:tc>
                  <a:txBody>
                    <a:bodyPr/>
                    <a:lstStyle/>
                    <a:p>
                      <a:r>
                        <a:rPr lang="en-CA" dirty="0" smtClean="0"/>
                        <a:t>1.10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1.06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1.17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37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870</TotalTime>
  <Words>1298</Words>
  <Application>Microsoft Office PowerPoint</Application>
  <PresentationFormat>Custom</PresentationFormat>
  <Paragraphs>185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Berlin</vt:lpstr>
      <vt:lpstr>IB Physics: Chapter 1</vt:lpstr>
      <vt:lpstr>Known Knowns and Known Unknowns.</vt:lpstr>
      <vt:lpstr>Measurements</vt:lpstr>
      <vt:lpstr>Measurements</vt:lpstr>
      <vt:lpstr>Uncertainty</vt:lpstr>
      <vt:lpstr>Uncertainty Rules</vt:lpstr>
      <vt:lpstr>How to make a reading.</vt:lpstr>
      <vt:lpstr>Digital Readouts</vt:lpstr>
      <vt:lpstr>Uncertainty from Multiple readings</vt:lpstr>
      <vt:lpstr>Uncertainty from Multiple readings</vt:lpstr>
      <vt:lpstr>Absolute uncertainty/Relative uncertainty/Percentage uncertainty.</vt:lpstr>
      <vt:lpstr>Math With Uncertainty</vt:lpstr>
      <vt:lpstr>Math with uncertainty: Understanding your data booklet.</vt:lpstr>
      <vt:lpstr>Math with uncertainty: Understanding your data booklet.</vt:lpstr>
      <vt:lpstr>Math With Uncertainty: Multiplying and Dividing</vt:lpstr>
      <vt:lpstr>Math With Uncertainty: Multiplying and Dividing using the formula sheet.</vt:lpstr>
      <vt:lpstr>Math With Uncertainty</vt:lpstr>
      <vt:lpstr>Math With Uncertainty: Multiplying and Dividing using the formula sheet.</vt:lpstr>
      <vt:lpstr>Math with Uncertainty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Physics: Chapter 1</dc:title>
  <dc:creator>Aquila</dc:creator>
  <cp:lastModifiedBy>Windows User</cp:lastModifiedBy>
  <cp:revision>50</cp:revision>
  <dcterms:created xsi:type="dcterms:W3CDTF">2015-06-23T04:02:58Z</dcterms:created>
  <dcterms:modified xsi:type="dcterms:W3CDTF">2016-07-05T17:46:11Z</dcterms:modified>
</cp:coreProperties>
</file>